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6" r:id="rId20"/>
    <p:sldId id="275" r:id="rId21"/>
    <p:sldId id="277" r:id="rId22"/>
    <p:sldId id="279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D8ED46-DA27-4BB7-9C37-343B05477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095A3-6EE8-42FC-B5BE-F735A2F627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9E61C4-749E-46B0-B62B-6659E26317C9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7F983A-13AD-4A36-A482-CACF7D8B9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06FAA2-B82A-4958-B12F-CA6E27339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562FA-1325-43D0-88EF-226C164135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71EE-EBCC-48A7-AA8F-6E4A30701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9FCEB6-BAE2-46F6-8584-5F42C6000FB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6A14A-C49E-4AAC-9191-F66FDB3C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E65C-992C-4B46-B0C9-501A570A49B8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79344-DFDE-4BEE-A390-CD5FA937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236D-6592-466F-9A6F-1A41EF87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1945-5BB3-4139-8A49-301F8C4F2D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35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FC669-58CF-412D-A152-1F8C2CA8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3896-6836-4100-833F-A67EAF986CF3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EBCF2-3F54-443F-B2F9-3FCFF088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8A3B-78CC-4725-9775-498DE7DF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6933-BE7F-4C36-A861-AFCE45E680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624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16E3C-1E76-42B6-89EC-7B6542EF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6F03-35D3-45B5-98CD-00C1C54A2530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BDF1-4D34-4C0E-A716-143DBF3D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0090-7E33-4625-A56B-7C1C4CD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E991-BA47-457B-9F12-7FEB727CBF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784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9C0E-5132-443C-A3FD-6B5A9524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CA5B-EACD-4450-BD48-F4A3DB75C0BA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65EA-35EF-4101-B856-1D50771F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382000" cy="365125"/>
          </a:xfrm>
        </p:spPr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A7319-08D5-4CB2-B496-ECCFAD22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007E9-2AA9-4EF9-817D-472B70658E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845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BF88E-4C68-4803-91EC-7A9EF64F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10CE-F6F6-4E3C-9CBF-555DF721D7CF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48979-DFDE-4AEA-B288-6A313CCA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C24A0-2F1E-4905-9ECE-A56E24EC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142B-4F6B-451C-B916-9055A5F7F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536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B2164D-4E7D-40E1-9B1F-6C13BD5C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1FEA-F3FC-4F6E-816B-87B94CA9FD82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5F517-9B8E-4EA4-A4F3-37D76A1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A03396-8AC1-4B9E-92DC-2A8F853D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2EABF-7437-4562-AC38-9D802B2516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22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277224-3AD3-4DD1-8852-340338D0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5854-18E1-4A7D-8CAF-849ED5E5A9F6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742FB7-D008-4DC0-9AB0-486A6476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D56D40-3E09-435B-9455-E418705C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392A3-9F69-411F-95B8-3A8D61B7DE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16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51A7FE-AAC6-4EF6-8A59-01E93B9D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3124-8051-4080-B60C-4B8E801988F9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0D57EA-ADE0-4A72-9A99-F7F64224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F2BA9B-5B31-40D0-83CB-BCD26540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1CA1B-9122-4A77-A714-ECA4782ACC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39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AF6BE2-1B17-4E78-81FA-7C60CFBB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2DCB-3539-43E5-8B59-5901FFE0AD84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2DE0B4-9309-4C29-8D7A-B4792A0A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08B8BB-9C21-409C-AB2C-21986657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C1314-0BDE-4E32-8684-54EF3A27CE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81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D2E5E-B700-4C00-A5D7-70C7C04B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78E6-906A-48F2-949E-909EC8188AE4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E7BF3D-592F-47E8-850D-1BA22ABC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9D403-A050-47C2-9507-06C1478C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94EBC-8214-4DD5-90E2-9905FDF401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056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1D5FB9-98FE-408C-B2AF-6FD7A188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0E52-DD96-4E82-A3A3-4494619D359E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FBA15C-72C5-4139-99A0-66AB34E9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3A209D-ACAC-438B-A5A0-2FB055A9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81B2-19ED-42C0-9750-174E05B6BE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415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72BE8B-6D51-430E-8B9B-A81402B8D4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0A4381D-9476-4FDE-B788-68DC8EAB6A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1F44-B99A-4516-84E0-7632F3D23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CB474-7429-425E-83F7-9283F73B17CA}" type="datetime1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7C8D-FE79-455B-ABEF-0F21DCBBA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Visit www.pythonclassroomdiary.wordpress.com by Sangeeta M Chauhan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80D00-A5FB-4516-B28E-B2BAD261F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9AA396C-3FC0-4600-9C5C-BCA171226B3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ysql.com/downloa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452AFC-40F5-4AA9-A8CF-37A0BB433942}"/>
              </a:ext>
            </a:extLst>
          </p:cNvPr>
          <p:cNvSpPr/>
          <p:nvPr/>
        </p:nvSpPr>
        <p:spPr>
          <a:xfrm>
            <a:off x="5562600" y="1600200"/>
            <a:ext cx="30480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9508B83-5E34-45A1-B67D-577518D4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048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DCEF08AE-AA31-4E3C-B82E-7D934811537B}"/>
              </a:ext>
            </a:extLst>
          </p:cNvPr>
          <p:cNvSpPr/>
          <p:nvPr/>
        </p:nvSpPr>
        <p:spPr>
          <a:xfrm>
            <a:off x="457200" y="1600200"/>
            <a:ext cx="3200400" cy="4038600"/>
          </a:xfrm>
          <a:prstGeom prst="flowChartMagneticDisk">
            <a:avLst/>
          </a:prstGeom>
          <a:ln w="38100" cmpd="dbl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CCA65013-F000-4B36-A833-23FEC9F7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700"/>
            <a:ext cx="2743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A8FBDB46-380C-4209-9882-E737F2752A0A}"/>
              </a:ext>
            </a:extLst>
          </p:cNvPr>
          <p:cNvSpPr/>
          <p:nvPr/>
        </p:nvSpPr>
        <p:spPr>
          <a:xfrm>
            <a:off x="3657600" y="3048000"/>
            <a:ext cx="1905000" cy="1219200"/>
          </a:xfrm>
          <a:prstGeom prst="leftRightArrow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3DCBBC-9076-4C4B-8448-92757F06B93B}"/>
              </a:ext>
            </a:extLst>
          </p:cNvPr>
          <p:cNvSpPr/>
          <p:nvPr/>
        </p:nvSpPr>
        <p:spPr>
          <a:xfrm>
            <a:off x="685800" y="381000"/>
            <a:ext cx="7620000" cy="990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Python MySQL Connectivity</a:t>
            </a:r>
          </a:p>
        </p:txBody>
      </p:sp>
      <p:sp>
        <p:nvSpPr>
          <p:cNvPr id="4106" name="Slide Number Placeholder 2">
            <a:extLst>
              <a:ext uri="{FF2B5EF4-FFF2-40B4-BE49-F238E27FC236}">
                <a16:creationId xmlns:a16="http://schemas.microsoft.com/office/drawing/2014/main" id="{312FEDA3-6A65-47E3-8D4A-A31B0CFE5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DB189-F349-422C-A5D5-ABA657BAB523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B478-2D68-463E-848B-EFA214F4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1729"/>
            <a:ext cx="8229600" cy="646471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We can also create our database through python</a:t>
            </a:r>
          </a:p>
        </p:txBody>
      </p:sp>
      <p:sp>
        <p:nvSpPr>
          <p:cNvPr id="13317" name="Content Placeholder 2">
            <a:extLst>
              <a:ext uri="{FF2B5EF4-FFF2-40B4-BE49-F238E27FC236}">
                <a16:creationId xmlns:a16="http://schemas.microsoft.com/office/drawing/2014/main" id="{428FE2A8-4E15-4886-8A5A-90377ADF7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85FAF4A4-726A-4E23-BA16-D5EF499B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4234" r="13205" b="58870"/>
          <a:stretch>
            <a:fillRect/>
          </a:stretch>
        </p:blipFill>
        <p:spPr bwMode="auto">
          <a:xfrm>
            <a:off x="381000" y="990600"/>
            <a:ext cx="80772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B692AD-42DF-44C4-933D-B38FED362AF2}"/>
              </a:ext>
            </a:extLst>
          </p:cNvPr>
          <p:cNvCxnSpPr/>
          <p:nvPr/>
        </p:nvCxnSpPr>
        <p:spPr>
          <a:xfrm flipH="1">
            <a:off x="4572000" y="2590800"/>
            <a:ext cx="2362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2531C7-BCD5-4EDA-B1EA-0AAE2C82A755}"/>
              </a:ext>
            </a:extLst>
          </p:cNvPr>
          <p:cNvSpPr/>
          <p:nvPr/>
        </p:nvSpPr>
        <p:spPr>
          <a:xfrm>
            <a:off x="6934200" y="1752600"/>
            <a:ext cx="19050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Creating Database 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4D5AF35-5891-4129-BB60-55B8CF09F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125" t="50000" r="60434" b="28528"/>
          <a:stretch/>
        </p:blipFill>
        <p:spPr bwMode="auto">
          <a:xfrm>
            <a:off x="2198688" y="4419600"/>
            <a:ext cx="355441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254F6D4-7066-4F44-8541-6E45F48CF726}"/>
              </a:ext>
            </a:extLst>
          </p:cNvPr>
          <p:cNvSpPr/>
          <p:nvPr/>
        </p:nvSpPr>
        <p:spPr>
          <a:xfrm>
            <a:off x="533400" y="5181600"/>
            <a:ext cx="166528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output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0D1094F8-8B56-4FAE-9E42-796B75888561}"/>
              </a:ext>
            </a:extLst>
          </p:cNvPr>
          <p:cNvSpPr/>
          <p:nvPr/>
        </p:nvSpPr>
        <p:spPr>
          <a:xfrm>
            <a:off x="6324600" y="4267200"/>
            <a:ext cx="2514600" cy="1447800"/>
          </a:xfrm>
          <a:prstGeom prst="wedgeEllipseCallout">
            <a:avLst>
              <a:gd name="adj1" fmla="val -139832"/>
              <a:gd name="adj2" fmla="val 5435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See a </a:t>
            </a:r>
            <a:r>
              <a:rPr lang="en-US" sz="2000" dirty="0" err="1"/>
              <a:t>newdatabase</a:t>
            </a:r>
            <a:r>
              <a:rPr lang="en-US" sz="2000" dirty="0"/>
              <a:t> </a:t>
            </a:r>
            <a:r>
              <a:rPr lang="en-US" sz="2000" b="1" dirty="0" err="1"/>
              <a:t>telephonedir</a:t>
            </a:r>
            <a:r>
              <a:rPr lang="en-US" sz="2000" b="1" dirty="0"/>
              <a:t> </a:t>
            </a:r>
            <a:r>
              <a:rPr lang="en-US" sz="2000" dirty="0"/>
              <a:t>is created</a:t>
            </a:r>
          </a:p>
        </p:txBody>
      </p:sp>
      <p:sp>
        <p:nvSpPr>
          <p:cNvPr id="13324" name="Slide Number Placeholder 8">
            <a:extLst>
              <a:ext uri="{FF2B5EF4-FFF2-40B4-BE49-F238E27FC236}">
                <a16:creationId xmlns:a16="http://schemas.microsoft.com/office/drawing/2014/main" id="{20006465-36DA-4BE6-808B-651F16472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25CA8-4D7A-457B-8D0E-169917A8089F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CCC3-8925-4959-BD87-CC7EBF1B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Now , lets create a table ‘customer’</a:t>
            </a: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CBC16763-273F-47E4-99D7-3660353F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6653" r="20464" b="54767"/>
          <a:stretch>
            <a:fillRect/>
          </a:stretch>
        </p:blipFill>
        <p:spPr bwMode="auto">
          <a:xfrm>
            <a:off x="492125" y="685800"/>
            <a:ext cx="7204075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2940A29D-147C-43F1-BD92-6A92DAA6C357}"/>
              </a:ext>
            </a:extLst>
          </p:cNvPr>
          <p:cNvSpPr/>
          <p:nvPr/>
        </p:nvSpPr>
        <p:spPr>
          <a:xfrm>
            <a:off x="7367588" y="1828800"/>
            <a:ext cx="1524000" cy="1638300"/>
          </a:xfrm>
          <a:prstGeom prst="wedgeEllipseCallout">
            <a:avLst>
              <a:gd name="adj1" fmla="val -325672"/>
              <a:gd name="adj2" fmla="val 570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Creating table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D64FBA34-283F-4129-A7AD-9F3D8F58AAA0}"/>
              </a:ext>
            </a:extLst>
          </p:cNvPr>
          <p:cNvSpPr/>
          <p:nvPr/>
        </p:nvSpPr>
        <p:spPr>
          <a:xfrm>
            <a:off x="7367588" y="4724400"/>
            <a:ext cx="1752600" cy="1066800"/>
          </a:xfrm>
          <a:prstGeom prst="wedgeEllipseCallout">
            <a:avLst>
              <a:gd name="adj1" fmla="val -290960"/>
              <a:gd name="adj2" fmla="val -854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Displaying list of tables</a:t>
            </a:r>
          </a:p>
        </p:txBody>
      </p:sp>
      <p:pic>
        <p:nvPicPr>
          <p:cNvPr id="14344" name="Picture 3">
            <a:extLst>
              <a:ext uri="{FF2B5EF4-FFF2-40B4-BE49-F238E27FC236}">
                <a16:creationId xmlns:a16="http://schemas.microsoft.com/office/drawing/2014/main" id="{708B5D07-4EB3-4B19-B978-33E04D01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486400"/>
            <a:ext cx="6980238" cy="723900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Line Callout 1 5">
            <a:extLst>
              <a:ext uri="{FF2B5EF4-FFF2-40B4-BE49-F238E27FC236}">
                <a16:creationId xmlns:a16="http://schemas.microsoft.com/office/drawing/2014/main" id="{A1952CF9-58EF-4DC2-8249-821B0EA4BD5E}"/>
              </a:ext>
            </a:extLst>
          </p:cNvPr>
          <p:cNvSpPr/>
          <p:nvPr/>
        </p:nvSpPr>
        <p:spPr>
          <a:xfrm>
            <a:off x="7696200" y="6019800"/>
            <a:ext cx="1195388" cy="381000"/>
          </a:xfrm>
          <a:prstGeom prst="borderCallout1">
            <a:avLst>
              <a:gd name="adj1" fmla="val 57460"/>
              <a:gd name="adj2" fmla="val 300"/>
              <a:gd name="adj3" fmla="val 112500"/>
              <a:gd name="adj4" fmla="val -38333"/>
            </a:avLst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OUTPUT</a:t>
            </a:r>
          </a:p>
        </p:txBody>
      </p:sp>
      <p:sp>
        <p:nvSpPr>
          <p:cNvPr id="14346" name="Slide Number Placeholder 7">
            <a:extLst>
              <a:ext uri="{FF2B5EF4-FFF2-40B4-BE49-F238E27FC236}">
                <a16:creationId xmlns:a16="http://schemas.microsoft.com/office/drawing/2014/main" id="{6748EB20-8A83-45D1-BD88-2C32A818F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65E835-17CC-44E4-8CFC-2EF1E807FC9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AAD1-75AF-4427-AD08-AC202FF3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Use of </a:t>
            </a:r>
            <a:r>
              <a:rPr lang="en-US" sz="3600" dirty="0" err="1"/>
              <a:t>desc</a:t>
            </a:r>
            <a:r>
              <a:rPr lang="en-US" sz="3600" dirty="0"/>
              <a:t> &lt;table&gt; to view table structure</a:t>
            </a:r>
          </a:p>
        </p:txBody>
      </p:sp>
      <p:grpSp>
        <p:nvGrpSpPr>
          <p:cNvPr id="15363" name="Group 5">
            <a:extLst>
              <a:ext uri="{FF2B5EF4-FFF2-40B4-BE49-F238E27FC236}">
                <a16:creationId xmlns:a16="http://schemas.microsoft.com/office/drawing/2014/main" id="{906F041C-4348-468A-8A06-A382174985CF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905000"/>
            <a:ext cx="3657600" cy="3581400"/>
            <a:chOff x="5334000" y="1905000"/>
            <a:chExt cx="3657600" cy="3581400"/>
          </a:xfrm>
        </p:grpSpPr>
        <p:pic>
          <p:nvPicPr>
            <p:cNvPr id="15367" name="Picture 4">
              <a:extLst>
                <a:ext uri="{FF2B5EF4-FFF2-40B4-BE49-F238E27FC236}">
                  <a16:creationId xmlns:a16="http://schemas.microsoft.com/office/drawing/2014/main" id="{4DACA73C-8C14-4EE9-8CD8-A6032FAE0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9" t="13205" r="35938" b="65826"/>
            <a:stretch>
              <a:fillRect/>
            </a:stretch>
          </p:blipFill>
          <p:spPr bwMode="auto">
            <a:xfrm>
              <a:off x="5334000" y="2362200"/>
              <a:ext cx="365760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44D187-90F3-42E8-9D97-31E7BFAA85D6}"/>
                </a:ext>
              </a:extLst>
            </p:cNvPr>
            <p:cNvSpPr/>
            <p:nvPr/>
          </p:nvSpPr>
          <p:spPr>
            <a:xfrm>
              <a:off x="5334000" y="1905000"/>
              <a:ext cx="3657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OUTPUT</a:t>
              </a:r>
            </a:p>
          </p:txBody>
        </p:sp>
      </p:grpSp>
      <p:pic>
        <p:nvPicPr>
          <p:cNvPr id="15364" name="Picture 5">
            <a:extLst>
              <a:ext uri="{FF2B5EF4-FFF2-40B4-BE49-F238E27FC236}">
                <a16:creationId xmlns:a16="http://schemas.microsoft.com/office/drawing/2014/main" id="{ADD8793B-65DE-43A0-8F9C-8DA8C025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25" r="20969" b="59438"/>
          <a:stretch>
            <a:fillRect/>
          </a:stretch>
        </p:blipFill>
        <p:spPr bwMode="auto">
          <a:xfrm>
            <a:off x="228600" y="1219200"/>
            <a:ext cx="49530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4FD3E9E2-47B2-47F1-BEA0-3AC7A27C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KZ">
                <a:solidFill>
                  <a:srgbClr val="FF0000"/>
                </a:solidFill>
              </a:rPr>
              <a:t>Visit www.pythonclassroomdiary.wordpress.com by Sangeeta M Chauhan</a:t>
            </a:r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AB622D78-E1C5-4503-A9F5-C7E6602F6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886D6B-B41C-42C9-B5C6-0F00CC917EA1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9453-863D-4659-9838-31779B30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Inserting data into table customer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496118-8BB4-4B83-BFD0-53B3EB3FA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975" r="1423" b="43789"/>
          <a:stretch/>
        </p:blipFill>
        <p:spPr>
          <a:xfrm>
            <a:off x="533400" y="1143000"/>
            <a:ext cx="8077200" cy="48768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2A3D3975-61B6-42D3-B148-21767AF1DFA8}"/>
              </a:ext>
            </a:extLst>
          </p:cNvPr>
          <p:cNvSpPr/>
          <p:nvPr/>
        </p:nvSpPr>
        <p:spPr>
          <a:xfrm>
            <a:off x="7543800" y="2438400"/>
            <a:ext cx="1447800" cy="1600200"/>
          </a:xfrm>
          <a:prstGeom prst="wedgeEllipseCallout">
            <a:avLst>
              <a:gd name="adj1" fmla="val -97234"/>
              <a:gd name="adj2" fmla="val 403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Inserting a record</a:t>
            </a:r>
          </a:p>
        </p:txBody>
      </p:sp>
      <p:sp>
        <p:nvSpPr>
          <p:cNvPr id="16391" name="Slide Number Placeholder 5">
            <a:extLst>
              <a:ext uri="{FF2B5EF4-FFF2-40B4-BE49-F238E27FC236}">
                <a16:creationId xmlns:a16="http://schemas.microsoft.com/office/drawing/2014/main" id="{3DBCC87F-47AD-4C90-A6E2-B7D2DC19A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EB9BAC-FADC-4774-88B5-1070A7201B5C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1866-2488-42C4-A71D-5BAFBA71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Inserting records by taking its input by user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55A61E-BA4A-4CED-B3A4-1E38764C8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4706" b="24400"/>
          <a:stretch/>
        </p:blipFill>
        <p:spPr>
          <a:xfrm>
            <a:off x="457200" y="914400"/>
            <a:ext cx="6858000" cy="52197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DD6A310B-4E6E-484F-8DE9-8C2F4788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4" r="32611" b="17642"/>
          <a:stretch>
            <a:fillRect/>
          </a:stretch>
        </p:blipFill>
        <p:spPr bwMode="auto">
          <a:xfrm>
            <a:off x="4038600" y="1447800"/>
            <a:ext cx="487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20B51F6B-9DDB-4EF2-B002-1AC83FD83B16}"/>
              </a:ext>
            </a:extLst>
          </p:cNvPr>
          <p:cNvSpPr/>
          <p:nvPr/>
        </p:nvSpPr>
        <p:spPr>
          <a:xfrm>
            <a:off x="7086600" y="3951288"/>
            <a:ext cx="1600200" cy="838200"/>
          </a:xfrm>
          <a:prstGeom prst="wedgeEllipseCallout">
            <a:avLst>
              <a:gd name="adj1" fmla="val -83507"/>
              <a:gd name="adj2" fmla="val -1052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OUTPUT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940AC-AD46-4C94-AC25-4CCE8DA8B46E}"/>
              </a:ext>
            </a:extLst>
          </p:cNvPr>
          <p:cNvSpPr/>
          <p:nvPr/>
        </p:nvSpPr>
        <p:spPr>
          <a:xfrm>
            <a:off x="228600" y="4191000"/>
            <a:ext cx="5943600" cy="914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B74B8E-F897-437B-AC4F-A9E8CC5DDDEE}"/>
              </a:ext>
            </a:extLst>
          </p:cNvPr>
          <p:cNvCxnSpPr/>
          <p:nvPr/>
        </p:nvCxnSpPr>
        <p:spPr>
          <a:xfrm>
            <a:off x="5257800" y="4572000"/>
            <a:ext cx="2286000" cy="1066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4EE6C5-E7C7-4C92-BB6D-66E04B5C28B7}"/>
              </a:ext>
            </a:extLst>
          </p:cNvPr>
          <p:cNvSpPr/>
          <p:nvPr/>
        </p:nvSpPr>
        <p:spPr>
          <a:xfrm>
            <a:off x="5029200" y="5410200"/>
            <a:ext cx="3962400" cy="990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With </a:t>
            </a:r>
            <a:r>
              <a:rPr lang="en-US" b="1" dirty="0"/>
              <a:t>INSERT INTO</a:t>
            </a:r>
            <a:r>
              <a:rPr lang="en-US" dirty="0"/>
              <a:t> statement, we can mention the format </a:t>
            </a:r>
            <a:r>
              <a:rPr lang="en-US" dirty="0" err="1"/>
              <a:t>specifier</a:t>
            </a:r>
            <a:r>
              <a:rPr lang="en-US" dirty="0"/>
              <a:t> (%s) in place of values.</a:t>
            </a:r>
          </a:p>
        </p:txBody>
      </p:sp>
      <p:sp>
        <p:nvSpPr>
          <p:cNvPr id="17417" name="Slide Number Placeholder 11">
            <a:extLst>
              <a:ext uri="{FF2B5EF4-FFF2-40B4-BE49-F238E27FC236}">
                <a16:creationId xmlns:a16="http://schemas.microsoft.com/office/drawing/2014/main" id="{365C6767-AA8B-4F8F-B410-847998B8D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7A8E0-E5F2-4E3E-BA96-8DD526D3915D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454F-3679-453B-A92A-4FD81F31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In the same way, We can insert multiple records also</a:t>
            </a:r>
          </a:p>
        </p:txBody>
      </p:sp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id="{E2F372A2-647C-4876-BF7F-E0317A5E3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BC74D61C-CDCE-47C8-9CE4-9C7055E6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r="9727" b="29639"/>
          <a:stretch>
            <a:fillRect/>
          </a:stretch>
        </p:blipFill>
        <p:spPr bwMode="auto">
          <a:xfrm>
            <a:off x="152400" y="838200"/>
            <a:ext cx="86106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9D72286-2DE0-4455-A1E5-AECF5B8D29CF}"/>
              </a:ext>
            </a:extLst>
          </p:cNvPr>
          <p:cNvSpPr/>
          <p:nvPr/>
        </p:nvSpPr>
        <p:spPr>
          <a:xfrm>
            <a:off x="5486400" y="1295400"/>
            <a:ext cx="3124200" cy="1447800"/>
          </a:xfrm>
          <a:prstGeom prst="wedgeRectCallout">
            <a:avLst>
              <a:gd name="adj1" fmla="val -77481"/>
              <a:gd name="adj2" fmla="val 10324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Inserting many records by creating list of tuples 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6E3634B3-D922-47E8-A6EE-B7C8489AAA18}"/>
              </a:ext>
            </a:extLst>
          </p:cNvPr>
          <p:cNvSpPr/>
          <p:nvPr/>
        </p:nvSpPr>
        <p:spPr>
          <a:xfrm>
            <a:off x="2819400" y="4267200"/>
            <a:ext cx="5943600" cy="990600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Note that here we have to use </a:t>
            </a:r>
            <a:r>
              <a:rPr lang="en-US" b="1" dirty="0" err="1"/>
              <a:t>executemany</a:t>
            </a:r>
            <a:r>
              <a:rPr lang="en-US" b="1" dirty="0"/>
              <a:t>() instead of execute()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093406-2EC2-4F1F-A8A2-D4F36C68811D}"/>
              </a:ext>
            </a:extLst>
          </p:cNvPr>
          <p:cNvSpPr/>
          <p:nvPr/>
        </p:nvSpPr>
        <p:spPr>
          <a:xfrm>
            <a:off x="0" y="4572000"/>
            <a:ext cx="2743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2" name="Slide Number Placeholder 7">
            <a:extLst>
              <a:ext uri="{FF2B5EF4-FFF2-40B4-BE49-F238E27FC236}">
                <a16:creationId xmlns:a16="http://schemas.microsoft.com/office/drawing/2014/main" id="{321AADB9-DA1A-497A-A046-4E7B9ECE0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D57191-E991-45F8-800D-C634AA752DA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C262-365E-43FF-BCCD-CE2D9EFF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Updating Data … have a look on the table below- We are going to change the name of customer 1003 to ‘</a:t>
            </a:r>
            <a:r>
              <a:rPr lang="en-US" sz="2800" dirty="0" err="1"/>
              <a:t>Sudha</a:t>
            </a:r>
            <a:r>
              <a:rPr lang="en-US" sz="2800" dirty="0"/>
              <a:t>’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4B23B43-DB48-4D3A-902D-52B2B102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64494471-7357-4FA4-9EEA-35459BDE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43951" r="44809" b="26411"/>
          <a:stretch>
            <a:fillRect/>
          </a:stretch>
        </p:blipFill>
        <p:spPr bwMode="auto">
          <a:xfrm>
            <a:off x="457200" y="1295400"/>
            <a:ext cx="8305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368685C5-FBB4-43A1-9009-EBE4EA426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F68E7C-8F2A-4822-B91B-251FE31CB9F9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BCA1-1F11-49F8-A4FD-9344CEC5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11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Code to update </a:t>
            </a: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3C48C306-5E13-4DC9-898D-A1F5BCF6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4234" r="4738" b="27217"/>
          <a:stretch>
            <a:fillRect/>
          </a:stretch>
        </p:blipFill>
        <p:spPr bwMode="auto">
          <a:xfrm>
            <a:off x="304800" y="6858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3">
            <a:extLst>
              <a:ext uri="{FF2B5EF4-FFF2-40B4-BE49-F238E27FC236}">
                <a16:creationId xmlns:a16="http://schemas.microsoft.com/office/drawing/2014/main" id="{96D5A81C-6915-46D6-B814-C6FD65A6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19354" r="25151" b="59073"/>
          <a:stretch>
            <a:fillRect/>
          </a:stretch>
        </p:blipFill>
        <p:spPr bwMode="auto">
          <a:xfrm>
            <a:off x="4343400" y="993775"/>
            <a:ext cx="47879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C8AF3D42-39E0-4DA7-A616-273D327417C3}"/>
              </a:ext>
            </a:extLst>
          </p:cNvPr>
          <p:cNvSpPr/>
          <p:nvPr/>
        </p:nvSpPr>
        <p:spPr>
          <a:xfrm>
            <a:off x="6750050" y="3733800"/>
            <a:ext cx="1676400" cy="1143000"/>
          </a:xfrm>
          <a:prstGeom prst="wedgeRectCallout">
            <a:avLst>
              <a:gd name="adj1" fmla="val -171097"/>
              <a:gd name="adj2" fmla="val -2176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Name of 1003 customer is changed to </a:t>
            </a:r>
            <a:r>
              <a:rPr lang="en-US" b="1" dirty="0" err="1"/>
              <a:t>Sudha</a:t>
            </a:r>
            <a:endParaRPr lang="en-US" b="1" dirty="0"/>
          </a:p>
        </p:txBody>
      </p:sp>
      <p:sp>
        <p:nvSpPr>
          <p:cNvPr id="20488" name="Slide Number Placeholder 5">
            <a:extLst>
              <a:ext uri="{FF2B5EF4-FFF2-40B4-BE49-F238E27FC236}">
                <a16:creationId xmlns:a16="http://schemas.microsoft.com/office/drawing/2014/main" id="{1D8EF216-691C-4C40-9276-23DEB98A6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FDB557-379D-441E-B686-DBB728EE59C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BD6C-1E70-4D7F-AAF3-7EBF1EA9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45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Deleting record: lets delete the record 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67A82EA0-6970-4E5D-9F37-ECE2B4DA3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5545" r="4184" b="23689"/>
          <a:stretch>
            <a:fillRect/>
          </a:stretch>
        </p:blipFill>
        <p:spPr bwMode="auto">
          <a:xfrm>
            <a:off x="381000" y="685800"/>
            <a:ext cx="6553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>
            <a:extLst>
              <a:ext uri="{FF2B5EF4-FFF2-40B4-BE49-F238E27FC236}">
                <a16:creationId xmlns:a16="http://schemas.microsoft.com/office/drawing/2014/main" id="{E48FE1F9-7E21-4CD4-92CB-124B4412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47984" r="50000" b="27420"/>
          <a:stretch>
            <a:fillRect/>
          </a:stretch>
        </p:blipFill>
        <p:spPr bwMode="auto">
          <a:xfrm>
            <a:off x="4114800" y="838200"/>
            <a:ext cx="472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7A8AE1F4-ED9F-4C31-ACBC-2501E092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4" r="31578" b="7359"/>
          <a:stretch>
            <a:fillRect/>
          </a:stretch>
        </p:blipFill>
        <p:spPr bwMode="auto">
          <a:xfrm>
            <a:off x="4340225" y="3657600"/>
            <a:ext cx="4648200" cy="1570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29B6BD29-7160-4608-9D1F-E593DB325656}"/>
              </a:ext>
            </a:extLst>
          </p:cNvPr>
          <p:cNvSpPr/>
          <p:nvPr/>
        </p:nvSpPr>
        <p:spPr>
          <a:xfrm>
            <a:off x="7162800" y="5410200"/>
            <a:ext cx="1825625" cy="990600"/>
          </a:xfrm>
          <a:prstGeom prst="wedgeRectCallout">
            <a:avLst>
              <a:gd name="adj1" fmla="val -62513"/>
              <a:gd name="adj2" fmla="val -7893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Record with </a:t>
            </a:r>
            <a:r>
              <a:rPr lang="en-US" b="1" dirty="0" err="1">
                <a:solidFill>
                  <a:srgbClr val="FF0000"/>
                </a:solidFill>
              </a:rPr>
              <a:t>cust_id</a:t>
            </a:r>
            <a:r>
              <a:rPr lang="en-US" b="1" dirty="0">
                <a:solidFill>
                  <a:srgbClr val="FF0000"/>
                </a:solidFill>
              </a:rPr>
              <a:t> 1006 is deleted now</a:t>
            </a:r>
          </a:p>
        </p:txBody>
      </p:sp>
      <p:sp>
        <p:nvSpPr>
          <p:cNvPr id="21511" name="Slide Number Placeholder 5">
            <a:extLst>
              <a:ext uri="{FF2B5EF4-FFF2-40B4-BE49-F238E27FC236}">
                <a16:creationId xmlns:a16="http://schemas.microsoft.com/office/drawing/2014/main" id="{5FAA75AA-A70B-4879-AF06-211FBDF45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2698B2-90B1-43EC-9B3E-D3E1D2BDD0AA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9A3D-7950-44BB-B137-C066D0DE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Cursor.rowcount</a:t>
            </a:r>
            <a:endParaRPr lang="en-US" dirty="0"/>
          </a:p>
        </p:txBody>
      </p:sp>
      <p:sp>
        <p:nvSpPr>
          <p:cNvPr id="22533" name="Content Placeholder 2">
            <a:extLst>
              <a:ext uri="{FF2B5EF4-FFF2-40B4-BE49-F238E27FC236}">
                <a16:creationId xmlns:a16="http://schemas.microsoft.com/office/drawing/2014/main" id="{8B02DCFC-DBC1-4733-B207-3762B41F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ru-RU" sz="2400"/>
              <a:t>It will tell display no. of records fetched after running </a:t>
            </a:r>
          </a:p>
          <a:p>
            <a:pPr eaLnBrk="1" hangingPunct="1"/>
            <a:r>
              <a:rPr lang="en-US" altLang="ru-RU" sz="2400"/>
              <a:t>You can Query.run this command after executing any query.</a:t>
            </a:r>
          </a:p>
          <a:p>
            <a:pPr eaLnBrk="1" hangingPunct="1"/>
            <a:endParaRPr lang="en-US" altLang="ru-RU" sz="2400"/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1E943733-FE73-4833-BB91-418EC163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6049" r="33920" b="42339"/>
          <a:stretch>
            <a:fillRect/>
          </a:stretch>
        </p:blipFill>
        <p:spPr bwMode="auto">
          <a:xfrm>
            <a:off x="457200" y="1981200"/>
            <a:ext cx="556260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3">
            <a:extLst>
              <a:ext uri="{FF2B5EF4-FFF2-40B4-BE49-F238E27FC236}">
                <a16:creationId xmlns:a16="http://schemas.microsoft.com/office/drawing/2014/main" id="{7289E21D-645E-479B-AA1C-F241BB25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6" r="33064" b="6351"/>
          <a:stretch>
            <a:fillRect/>
          </a:stretch>
        </p:blipFill>
        <p:spPr bwMode="auto">
          <a:xfrm>
            <a:off x="4038600" y="2133600"/>
            <a:ext cx="4876800" cy="236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5BBFCDE2-53AC-429E-B26C-DFE5114EA3B8}"/>
              </a:ext>
            </a:extLst>
          </p:cNvPr>
          <p:cNvSpPr/>
          <p:nvPr/>
        </p:nvSpPr>
        <p:spPr>
          <a:xfrm rot="1286842">
            <a:off x="6007100" y="3951288"/>
            <a:ext cx="2336800" cy="11430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Printing no. of records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DFAD6C-FCCC-4557-A242-8B49AA84593A}"/>
              </a:ext>
            </a:extLst>
          </p:cNvPr>
          <p:cNvCxnSpPr/>
          <p:nvPr/>
        </p:nvCxnSpPr>
        <p:spPr>
          <a:xfrm flipH="1">
            <a:off x="3352800" y="4876800"/>
            <a:ext cx="3822700" cy="604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38" name="Slide Number Placeholder 8">
            <a:extLst>
              <a:ext uri="{FF2B5EF4-FFF2-40B4-BE49-F238E27FC236}">
                <a16:creationId xmlns:a16="http://schemas.microsoft.com/office/drawing/2014/main" id="{1C626F49-6DDE-44AE-9719-80AEC9FED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07FFF4-20DB-4978-B6DD-E4915DD00F36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12F8-E703-408F-B543-F153C667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Before we start let us know bit about MySQL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C7BD-461D-4E96-83A8-C2F0CE83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dirty="0"/>
              <a:t>MySQL is the most popular Open Source Relational SQL Database Management System.</a:t>
            </a:r>
          </a:p>
          <a:p>
            <a:pPr eaLnBrk="1" fontAlgn="auto" hangingPunct="1">
              <a:spcBef>
                <a:spcPts val="40"/>
              </a:spcBef>
              <a:spcAft>
                <a:spcPts val="0"/>
              </a:spcAft>
              <a:buClr>
                <a:srgbClr val="006FC0"/>
              </a:buClr>
              <a:buFont typeface="Wingdings" pitchFamily="2" charset="2"/>
              <a:buChar char="v"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600" b="1" u="sng" spc="-20" dirty="0">
                <a:solidFill>
                  <a:srgbClr val="FF0000"/>
                </a:solidFill>
                <a:cs typeface="Calibri"/>
              </a:rPr>
              <a:t>FEATURES</a:t>
            </a:r>
            <a:endParaRPr lang="en-US" sz="4600" u="sng" dirty="0">
              <a:cs typeface="Calibri"/>
            </a:endParaRPr>
          </a:p>
          <a:p>
            <a:pPr eaLnBrk="1" fontAlgn="auto" hangingPunct="1">
              <a:spcAft>
                <a:spcPts val="0"/>
              </a:spcAft>
              <a:buSzPct val="95833"/>
              <a:buFont typeface="Wingdings" pitchFamily="2" charset="2"/>
              <a:buChar char="v"/>
              <a:tabLst>
                <a:tab pos="142875" algn="l"/>
              </a:tabLst>
              <a:defRPr/>
            </a:pPr>
            <a:r>
              <a:rPr lang="en-US" sz="3400" dirty="0"/>
              <a:t>It is written in C and C++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/>
              <a:t>MySQL is quicker than other databases so it can work well even with the large data set.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/>
              <a:t>MySQL supports many operating systems with many languages like PHP, PERL, C, C++, JAVA, etc.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/>
              <a:t>MySQL uses a standard form of the well-known SQL data language.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/>
              <a:t>MySQL is used for many small and big businesses.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/>
              <a:t>MySQL</a:t>
            </a:r>
            <a:r>
              <a:rPr lang="en-US" sz="3400" dirty="0">
                <a:solidFill>
                  <a:srgbClr val="006FC0"/>
                </a:solidFill>
                <a:cs typeface="Calibri"/>
              </a:rPr>
              <a:t> </a:t>
            </a:r>
            <a:r>
              <a:rPr lang="en-US" sz="3400" dirty="0"/>
              <a:t>is an open-source database, so It is available free of cost</a:t>
            </a:r>
          </a:p>
        </p:txBody>
      </p:sp>
      <p:sp>
        <p:nvSpPr>
          <p:cNvPr id="5126" name="Slide Number Placeholder 4">
            <a:extLst>
              <a:ext uri="{FF2B5EF4-FFF2-40B4-BE49-F238E27FC236}">
                <a16:creationId xmlns:a16="http://schemas.microsoft.com/office/drawing/2014/main" id="{3E1082BD-6E4D-48C4-B375-4205EE44A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21566F-E075-4633-AE90-6892EADACA71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6F92-5F17-46E4-B034-F010AC50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Displaying all records : using </a:t>
            </a:r>
            <a:r>
              <a:rPr lang="en-US" dirty="0" err="1"/>
              <a:t>fetchall</a:t>
            </a:r>
            <a:r>
              <a:rPr lang="en-US" dirty="0"/>
              <a:t>()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2821EBF8-7331-440F-A2DF-5C8A0A7E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6854" r="34375" b="46571"/>
          <a:stretch>
            <a:fillRect/>
          </a:stretch>
        </p:blipFill>
        <p:spPr bwMode="auto">
          <a:xfrm>
            <a:off x="304800" y="11430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3">
            <a:extLst>
              <a:ext uri="{FF2B5EF4-FFF2-40B4-BE49-F238E27FC236}">
                <a16:creationId xmlns:a16="http://schemas.microsoft.com/office/drawing/2014/main" id="{89E4118E-BD5E-4577-AC01-3982FCA0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1" r="28226" b="6351"/>
          <a:stretch>
            <a:fillRect/>
          </a:stretch>
        </p:blipFill>
        <p:spPr bwMode="auto">
          <a:xfrm>
            <a:off x="4141788" y="3124200"/>
            <a:ext cx="4876800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FBC154-716A-4A56-B91A-EEBC38A0E39B}"/>
              </a:ext>
            </a:extLst>
          </p:cNvPr>
          <p:cNvSpPr/>
          <p:nvPr/>
        </p:nvSpPr>
        <p:spPr>
          <a:xfrm>
            <a:off x="5702300" y="2895600"/>
            <a:ext cx="1752600" cy="549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OUTPUT</a:t>
            </a:r>
          </a:p>
        </p:txBody>
      </p:sp>
      <p:sp>
        <p:nvSpPr>
          <p:cNvPr id="22536" name="Footer Placeholder 4">
            <a:extLst>
              <a:ext uri="{FF2B5EF4-FFF2-40B4-BE49-F238E27FC236}">
                <a16:creationId xmlns:a16="http://schemas.microsoft.com/office/drawing/2014/main" id="{64A3E50C-F656-478A-9864-704B124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KZ">
                <a:solidFill>
                  <a:srgbClr val="FF0000"/>
                </a:solidFill>
              </a:rPr>
              <a:t>Visit www.pythonclassroomdiary.wordpress.com by Sangeeta M Chauhan</a:t>
            </a:r>
          </a:p>
        </p:txBody>
      </p:sp>
      <p:sp>
        <p:nvSpPr>
          <p:cNvPr id="23561" name="Slide Number Placeholder 5">
            <a:extLst>
              <a:ext uri="{FF2B5EF4-FFF2-40B4-BE49-F238E27FC236}">
                <a16:creationId xmlns:a16="http://schemas.microsoft.com/office/drawing/2014/main" id="{EE52AA57-C7FF-4FA7-9797-16914AE97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3F5C03-0316-4865-90D3-A8A45BAB616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C2A3-FB45-4F5C-AE89-FCCE42BF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274638"/>
            <a:ext cx="8723671" cy="1096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Any of the following functions you can use as per your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37A75-7D4F-42D5-9551-A11E97134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cursor.fetchall</a:t>
            </a:r>
            <a:r>
              <a:rPr lang="en-US" dirty="0">
                <a:solidFill>
                  <a:srgbClr val="FF0000"/>
                </a:solidFill>
              </a:rPr>
              <a:t>()</a:t>
            </a:r>
            <a:r>
              <a:rPr lang="en-US" dirty="0"/>
              <a:t> fetches all the rows of a query result. It returns all the rows as a list of tuples. An empty list is returned if there is no record to fetch.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cursor.fetchmany</a:t>
            </a:r>
            <a:r>
              <a:rPr lang="en-US" dirty="0">
                <a:solidFill>
                  <a:srgbClr val="FF0000"/>
                </a:solidFill>
              </a:rPr>
              <a:t>(size)</a:t>
            </a:r>
            <a:r>
              <a:rPr lang="en-US" dirty="0"/>
              <a:t> returns the number of rows specified by size argument. When called repeatedly this method fetches the next set of rows of a query result and returns a list of tuples. If no more rows are available, it returns an empty list.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cursor.fetchone</a:t>
            </a:r>
            <a:r>
              <a:rPr lang="en-US" dirty="0">
                <a:solidFill>
                  <a:srgbClr val="FF0000"/>
                </a:solidFill>
              </a:rPr>
              <a:t>()</a:t>
            </a:r>
            <a:r>
              <a:rPr lang="en-US" dirty="0"/>
              <a:t> method returns a single record or None if no more rows are available.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82" name="Slide Number Placeholder 4">
            <a:extLst>
              <a:ext uri="{FF2B5EF4-FFF2-40B4-BE49-F238E27FC236}">
                <a16:creationId xmlns:a16="http://schemas.microsoft.com/office/drawing/2014/main" id="{E3675FC5-063C-4A33-95CF-3AAD03AF2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C795ED-89A9-42B6-8AA5-C3E46FF3F1FD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CDB-B87D-48E0-94B7-A41CDAB6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Error Handling</a:t>
            </a:r>
            <a:r>
              <a:rPr lang="en-US" dirty="0"/>
              <a:t> Two more module we need to import, are: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6975B629-57F5-441F-8542-3AB35F75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t="11751" r="30583" b="10831"/>
          <a:stretch>
            <a:fillRect/>
          </a:stretch>
        </p:blipFill>
        <p:spPr bwMode="auto">
          <a:xfrm rot="-8274118">
            <a:off x="7694613" y="1050925"/>
            <a:ext cx="661987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4A2385A-3BCA-40A0-B5C0-8B33E8167F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0525" y="1577975"/>
            <a:ext cx="8229600" cy="998538"/>
          </a:xfrm>
          <a:solidFill>
            <a:srgbClr val="F5F5F5"/>
          </a:solidFill>
        </p:spPr>
        <p:txBody>
          <a:bodyPr lIns="0" tIns="130175" rIns="0" bIns="0" rtlCol="0">
            <a:spAutoFit/>
          </a:bodyPr>
          <a:lstStyle/>
          <a:p>
            <a:pPr marL="635" eaLnBrk="1" fontAlgn="auto" hangingPunct="1">
              <a:spcBef>
                <a:spcPts val="1025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&gt;&gt;&gt;from </a:t>
            </a:r>
            <a:r>
              <a:rPr sz="2400" spc="5" dirty="0">
                <a:solidFill>
                  <a:srgbClr val="0000FF"/>
                </a:solidFill>
                <a:latin typeface="Consolas"/>
                <a:cs typeface="Consolas"/>
              </a:rPr>
              <a:t>mysql.connector 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import Error</a:t>
            </a:r>
            <a:endParaRPr lang="en-US" sz="2400" dirty="0">
              <a:solidFill>
                <a:srgbClr val="0000FF"/>
              </a:solidFill>
              <a:latin typeface="Consolas"/>
              <a:cs typeface="Consolas"/>
            </a:endParaRPr>
          </a:p>
          <a:p>
            <a:pPr marL="635" eaLnBrk="1" fontAlgn="auto" hangingPunct="1">
              <a:spcBef>
                <a:spcPts val="1025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Consolas"/>
                <a:cs typeface="Consolas"/>
              </a:rPr>
              <a:t>&gt;&gt;&gt;from </a:t>
            </a:r>
            <a:r>
              <a:rPr lang="en-US" sz="2400" dirty="0" err="1">
                <a:solidFill>
                  <a:srgbClr val="0000FF"/>
                </a:solidFill>
                <a:latin typeface="Consolas"/>
                <a:cs typeface="Consolas"/>
              </a:rPr>
              <a:t>mysql.connector</a:t>
            </a:r>
            <a:r>
              <a:rPr lang="en-US" sz="2400" dirty="0">
                <a:solidFill>
                  <a:srgbClr val="0000FF"/>
                </a:solidFill>
                <a:latin typeface="Consolas"/>
                <a:cs typeface="Consolas"/>
              </a:rPr>
              <a:t> import </a:t>
            </a:r>
            <a:r>
              <a:rPr lang="en-US" sz="2400" dirty="0" err="1">
                <a:solidFill>
                  <a:srgbClr val="0000FF"/>
                </a:solidFill>
                <a:latin typeface="Consolas"/>
                <a:cs typeface="Consolas"/>
              </a:rPr>
              <a:t>errorcode</a:t>
            </a:r>
            <a:endParaRPr sz="2400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A0A190-BF49-4FE5-9E72-C161A99D1953}"/>
              </a:ext>
            </a:extLst>
          </p:cNvPr>
          <p:cNvSpPr/>
          <p:nvPr/>
        </p:nvSpPr>
        <p:spPr>
          <a:xfrm>
            <a:off x="533400" y="2743200"/>
            <a:ext cx="79248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n-US" altLang="ru-KZ" sz="2800">
                <a:solidFill>
                  <a:srgbClr val="FF0000"/>
                </a:solidFill>
                <a:cs typeface="Calibri" panose="020F0502020204030204" pitchFamily="34" charset="0"/>
              </a:rPr>
              <a:t>MySQL connector Error object </a:t>
            </a:r>
            <a:r>
              <a:rPr lang="en-US" altLang="ru-KZ" sz="2800">
                <a:solidFill>
                  <a:srgbClr val="006FC0"/>
                </a:solidFill>
                <a:cs typeface="Calibri" panose="020F0502020204030204" pitchFamily="34" charset="0"/>
              </a:rPr>
              <a:t>is used to show us an error when we failed to  connect Databases or if any other database error occurred while working with the  database.</a:t>
            </a:r>
            <a:endParaRPr lang="en-US" altLang="ru-KZ" sz="28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A485F2E7-CDFF-47B3-9B89-2F8ECA10D937}"/>
              </a:ext>
            </a:extLst>
          </p:cNvPr>
          <p:cNvSpPr/>
          <p:nvPr/>
        </p:nvSpPr>
        <p:spPr>
          <a:xfrm>
            <a:off x="533400" y="5029200"/>
            <a:ext cx="7848600" cy="144780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Error expecting code must be written in </a:t>
            </a:r>
            <a:r>
              <a:rPr lang="en-US" sz="2400" b="1" dirty="0">
                <a:solidFill>
                  <a:srgbClr val="FF0000"/>
                </a:solidFill>
              </a:rPr>
              <a:t>try………..except </a:t>
            </a:r>
            <a:r>
              <a:rPr lang="en-US" sz="2400" b="1" dirty="0">
                <a:solidFill>
                  <a:schemeClr val="tx1"/>
                </a:solidFill>
              </a:rPr>
              <a:t>block</a:t>
            </a:r>
          </a:p>
        </p:txBody>
      </p:sp>
      <p:sp>
        <p:nvSpPr>
          <p:cNvPr id="25607" name="Slide Number Placeholder 6">
            <a:extLst>
              <a:ext uri="{FF2B5EF4-FFF2-40B4-BE49-F238E27FC236}">
                <a16:creationId xmlns:a16="http://schemas.microsoft.com/office/drawing/2014/main" id="{5847DFE0-D940-409C-9C4D-985A73B6F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991D44-0AE0-4138-A983-5811C131568F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FBE4-A963-491E-97E3-F7A6C2A5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5635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Error Handling code while displaying records</a:t>
            </a:r>
          </a:p>
        </p:txBody>
      </p:sp>
      <p:sp>
        <p:nvSpPr>
          <p:cNvPr id="26629" name="Content Placeholder 2">
            <a:extLst>
              <a:ext uri="{FF2B5EF4-FFF2-40B4-BE49-F238E27FC236}">
                <a16:creationId xmlns:a16="http://schemas.microsoft.com/office/drawing/2014/main" id="{1DD34BB1-51EF-4E53-AE1F-F2ACA2AC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6630" name="Picture 2">
            <a:extLst>
              <a:ext uri="{FF2B5EF4-FFF2-40B4-BE49-F238E27FC236}">
                <a16:creationId xmlns:a16="http://schemas.microsoft.com/office/drawing/2014/main" id="{44E275B1-DCCB-45A9-9659-B77C704C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5646" r="13509" b="15929"/>
          <a:stretch>
            <a:fillRect/>
          </a:stretch>
        </p:blipFill>
        <p:spPr bwMode="auto">
          <a:xfrm>
            <a:off x="228600" y="685800"/>
            <a:ext cx="84582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Slide Number Placeholder 4">
            <a:extLst>
              <a:ext uri="{FF2B5EF4-FFF2-40B4-BE49-F238E27FC236}">
                <a16:creationId xmlns:a16="http://schemas.microsoft.com/office/drawing/2014/main" id="{9896AF91-E6D8-4D7F-AC52-9D875FCBD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8C37BA-8621-4761-87B4-CEEE635C886D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CB54-83E5-48BE-B4A5-D2DAD9B7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OUTPUT OF PREVIOS PROGRAM</a:t>
            </a: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921516CF-389E-4E2C-8819-1EC2D660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1" r="35887" b="6250"/>
          <a:stretch>
            <a:fillRect/>
          </a:stretch>
        </p:blipFill>
        <p:spPr bwMode="auto">
          <a:xfrm>
            <a:off x="533400" y="990600"/>
            <a:ext cx="807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Slide Number Placeholder 4">
            <a:extLst>
              <a:ext uri="{FF2B5EF4-FFF2-40B4-BE49-F238E27FC236}">
                <a16:creationId xmlns:a16="http://schemas.microsoft.com/office/drawing/2014/main" id="{904C7097-B8D0-4C6C-BF0C-1C0D81982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D3FA4E-0DAB-4892-AF5D-35D9C798C40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1258-09DB-447C-BB59-13CCB2CC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533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See, I have written wrong database name which is not exists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5461A27-F470-4CFE-AB47-93382EF1D5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5764" t="-1141" r="13096" b="16417"/>
          <a:stretch/>
        </p:blipFill>
        <p:spPr>
          <a:xfrm>
            <a:off x="533400" y="914400"/>
            <a:ext cx="7696200" cy="54864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DEDCAEB9-4D3F-4B51-B520-D122C0857B50}"/>
              </a:ext>
            </a:extLst>
          </p:cNvPr>
          <p:cNvSpPr/>
          <p:nvPr/>
        </p:nvSpPr>
        <p:spPr>
          <a:xfrm>
            <a:off x="3048000" y="2362200"/>
            <a:ext cx="2133600" cy="381000"/>
          </a:xfrm>
          <a:prstGeom prst="wedgeEllipseCallout">
            <a:avLst>
              <a:gd name="adj1" fmla="val -6584"/>
              <a:gd name="adj2" fmla="val -4708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9" name="Picture 3">
            <a:extLst>
              <a:ext uri="{FF2B5EF4-FFF2-40B4-BE49-F238E27FC236}">
                <a16:creationId xmlns:a16="http://schemas.microsoft.com/office/drawing/2014/main" id="{6E49FE47-42B3-44D5-B5E7-E7E56AE7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15424" r="61040" b="72681"/>
          <a:stretch>
            <a:fillRect/>
          </a:stretch>
        </p:blipFill>
        <p:spPr bwMode="auto">
          <a:xfrm>
            <a:off x="5562600" y="5410200"/>
            <a:ext cx="2979738" cy="869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4CD620A5-F1D5-494D-9DF9-82B02256E02F}"/>
              </a:ext>
            </a:extLst>
          </p:cNvPr>
          <p:cNvSpPr/>
          <p:nvPr/>
        </p:nvSpPr>
        <p:spPr>
          <a:xfrm>
            <a:off x="8077200" y="3886200"/>
            <a:ext cx="990600" cy="762000"/>
          </a:xfrm>
          <a:prstGeom prst="wedgeRectCallout">
            <a:avLst>
              <a:gd name="adj1" fmla="val -53141"/>
              <a:gd name="adj2" fmla="val 14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OUTPUT</a:t>
            </a:r>
          </a:p>
        </p:txBody>
      </p:sp>
      <p:sp>
        <p:nvSpPr>
          <p:cNvPr id="28681" name="Slide Number Placeholder 6">
            <a:extLst>
              <a:ext uri="{FF2B5EF4-FFF2-40B4-BE49-F238E27FC236}">
                <a16:creationId xmlns:a16="http://schemas.microsoft.com/office/drawing/2014/main" id="{F81A5434-1FA9-4DE7-B913-9D2C441FB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B044D-EC8F-438F-9667-5F10DA69F22C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8C28E28-ED6B-4AC9-B67D-E813E2C3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/>
              <a:t>To download MySQL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35D6-C095-4BB2-903C-E63DD5426B5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cs typeface="Calibri"/>
              </a:rPr>
              <a:t>Visit MySQL 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official </a:t>
            </a:r>
            <a:r>
              <a:rPr lang="en-US" spc="-15" dirty="0">
                <a:solidFill>
                  <a:schemeClr val="tx1"/>
                </a:solidFill>
                <a:cs typeface="Calibri"/>
              </a:rPr>
              <a:t>website </a:t>
            </a:r>
            <a:r>
              <a:rPr lang="en-US" spc="-15" dirty="0">
                <a:solidFill>
                  <a:schemeClr val="tx1"/>
                </a:solidFill>
                <a:cs typeface="Calibri"/>
                <a:hlinkClick r:id="rId2"/>
              </a:rPr>
              <a:t>http://www.mysql.com/downloads/</a:t>
            </a:r>
            <a:endParaRPr lang="en-US" spc="-15" dirty="0">
              <a:solidFill>
                <a:schemeClr val="tx1"/>
              </a:solidFill>
              <a:cs typeface="Calibri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pc="-15" dirty="0">
              <a:solidFill>
                <a:schemeClr val="tx1"/>
              </a:solidFill>
              <a:cs typeface="Calibri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 marL="1270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cs typeface="Calibri"/>
              </a:rPr>
              <a:t>Choose the version number for MySQL community server which you want.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CA5FCA04-5F20-4D4D-BCB1-093E17A5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4765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C8CAB80C-0ED7-4049-ACCB-42162CFE7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A6479F-CB8A-4445-82A4-B13D5117537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99B-8593-4492-901D-C635E6CC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To download </a:t>
            </a:r>
            <a:r>
              <a:rPr lang="en-US" b="1" spc="-5" dirty="0">
                <a:solidFill>
                  <a:srgbClr val="FF0000"/>
                </a:solidFill>
                <a:cs typeface="Calibri"/>
              </a:rPr>
              <a:t>MySQL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Python </a:t>
            </a:r>
            <a:r>
              <a:rPr lang="en-US" b="1" spc="-10" dirty="0">
                <a:solidFill>
                  <a:srgbClr val="FF0000"/>
                </a:solidFill>
                <a:cs typeface="Calibri"/>
              </a:rPr>
              <a:t>Connector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71EF0-C19F-4F6E-AC02-5C66BCA98AE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pc="-10" dirty="0">
                <a:cs typeface="Calibri"/>
              </a:rPr>
              <a:t>MySQL Python Connector </a:t>
            </a:r>
            <a:r>
              <a:rPr lang="en-US" dirty="0">
                <a:cs typeface="Calibri"/>
              </a:rPr>
              <a:t>is </a:t>
            </a:r>
            <a:r>
              <a:rPr lang="en-US" spc="-5" dirty="0">
                <a:cs typeface="Calibri"/>
              </a:rPr>
              <a:t>used </a:t>
            </a:r>
            <a:r>
              <a:rPr lang="en-US" spc="-15" dirty="0">
                <a:cs typeface="Calibri"/>
              </a:rPr>
              <a:t>to </a:t>
            </a:r>
            <a:r>
              <a:rPr lang="en-US" dirty="0">
                <a:cs typeface="Calibri"/>
              </a:rPr>
              <a:t>access the MySQL </a:t>
            </a:r>
            <a:r>
              <a:rPr lang="en-US" spc="-10" dirty="0">
                <a:cs typeface="Calibri"/>
              </a:rPr>
              <a:t>database </a:t>
            </a:r>
            <a:r>
              <a:rPr lang="en-US" spc="-15" dirty="0">
                <a:cs typeface="Calibri"/>
              </a:rPr>
              <a:t>from </a:t>
            </a:r>
            <a:r>
              <a:rPr lang="en-US" dirty="0">
                <a:cs typeface="Calibri"/>
              </a:rPr>
              <a:t>Python, </a:t>
            </a:r>
            <a:r>
              <a:rPr lang="en-US" spc="-10" dirty="0">
                <a:cs typeface="Calibri"/>
              </a:rPr>
              <a:t>you  </a:t>
            </a:r>
            <a:r>
              <a:rPr lang="en-US" spc="-5" dirty="0">
                <a:cs typeface="Calibri"/>
              </a:rPr>
              <a:t>need </a:t>
            </a:r>
            <a:r>
              <a:rPr lang="en-US" dirty="0">
                <a:cs typeface="Calibri"/>
              </a:rPr>
              <a:t>a </a:t>
            </a:r>
            <a:r>
              <a:rPr lang="en-US" spc="-10" dirty="0">
                <a:cs typeface="Calibri"/>
              </a:rPr>
              <a:t>database </a:t>
            </a:r>
            <a:r>
              <a:rPr lang="en-US" spc="-40" dirty="0">
                <a:cs typeface="Calibri"/>
              </a:rPr>
              <a:t>driver. </a:t>
            </a:r>
            <a:r>
              <a:rPr lang="en-US" dirty="0">
                <a:cs typeface="Calibri"/>
              </a:rPr>
              <a:t>MySQL </a:t>
            </a:r>
            <a:r>
              <a:rPr lang="en-US" spc="-5" dirty="0">
                <a:cs typeface="Calibri"/>
              </a:rPr>
              <a:t>Connector/Python </a:t>
            </a:r>
            <a:r>
              <a:rPr lang="en-US" dirty="0">
                <a:cs typeface="Calibri"/>
              </a:rPr>
              <a:t>is a </a:t>
            </a:r>
            <a:r>
              <a:rPr lang="en-US" spc="-15" dirty="0">
                <a:cs typeface="Calibri"/>
              </a:rPr>
              <a:t>standardized </a:t>
            </a:r>
            <a:r>
              <a:rPr lang="en-US" spc="-10" dirty="0">
                <a:cs typeface="Calibri"/>
              </a:rPr>
              <a:t>database driver  provided by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MySQL.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Step 1: Open Command window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Step2 : type </a:t>
            </a:r>
            <a:r>
              <a:rPr lang="en-US" b="1" dirty="0">
                <a:solidFill>
                  <a:srgbClr val="0070C0"/>
                </a:solidFill>
              </a:rPr>
              <a:t>pip install </a:t>
            </a:r>
            <a:r>
              <a:rPr lang="en-US" b="1" dirty="0" err="1">
                <a:solidFill>
                  <a:srgbClr val="0070C0"/>
                </a:solidFill>
              </a:rPr>
              <a:t>mysql</a:t>
            </a:r>
            <a:r>
              <a:rPr lang="en-US" b="1" dirty="0">
                <a:solidFill>
                  <a:srgbClr val="0070C0"/>
                </a:solidFill>
              </a:rPr>
              <a:t>-connector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E9E8AA88-A9CB-40E4-9064-9CACE0C2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4BC7B6-51CB-4BBB-BFF5-95A6160D8294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1D80-E1C4-467F-9024-1CF00463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Now,  to check whether </a:t>
            </a:r>
            <a:r>
              <a:rPr lang="en-US" b="1" dirty="0" err="1">
                <a:solidFill>
                  <a:schemeClr val="tx1"/>
                </a:solidFill>
              </a:rPr>
              <a:t>mysql</a:t>
            </a:r>
            <a:r>
              <a:rPr lang="en-US" b="1" dirty="0">
                <a:solidFill>
                  <a:schemeClr val="tx1"/>
                </a:solidFill>
              </a:rPr>
              <a:t>-connector is installed/working </a:t>
            </a:r>
            <a:r>
              <a:rPr lang="en-US" dirty="0">
                <a:solidFill>
                  <a:schemeClr val="tx1"/>
                </a:solidFill>
              </a:rPr>
              <a:t>properly-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3855-8E17-4523-AA83-38C6910F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1219200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7030A0"/>
                </a:solidFill>
              </a:rPr>
              <a:t>Open Python IDLE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7030A0"/>
                </a:solidFill>
              </a:rPr>
              <a:t>Type import </a:t>
            </a:r>
            <a:r>
              <a:rPr lang="en-US" dirty="0" err="1">
                <a:solidFill>
                  <a:srgbClr val="7030A0"/>
                </a:solidFill>
              </a:rPr>
              <a:t>mysql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74223C-367B-4798-8A19-568193429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8468" r="26512" b="70766"/>
          <a:stretch/>
        </p:blipFill>
        <p:spPr bwMode="auto">
          <a:xfrm>
            <a:off x="1600200" y="2743200"/>
            <a:ext cx="6342063" cy="213836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199" name="TextBox 3">
            <a:extLst>
              <a:ext uri="{FF2B5EF4-FFF2-40B4-BE49-F238E27FC236}">
                <a16:creationId xmlns:a16="http://schemas.microsoft.com/office/drawing/2014/main" id="{F901C0F7-9D28-41D0-BC99-4ED02BA1A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94288"/>
            <a:ext cx="7924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 sz="3000" b="1">
                <a:solidFill>
                  <a:srgbClr val="7030A0"/>
                </a:solidFill>
              </a:rPr>
              <a:t>3. If no error occurs, it means mysql-connector is working properly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DD3D6D-36D5-4EC5-93D3-1B3F9675AB89}"/>
              </a:ext>
            </a:extLst>
          </p:cNvPr>
          <p:cNvCxnSpPr/>
          <p:nvPr/>
        </p:nvCxnSpPr>
        <p:spPr>
          <a:xfrm flipV="1">
            <a:off x="1752600" y="4114800"/>
            <a:ext cx="990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1" name="Slide Number Placeholder 6">
            <a:extLst>
              <a:ext uri="{FF2B5EF4-FFF2-40B4-BE49-F238E27FC236}">
                <a16:creationId xmlns:a16="http://schemas.microsoft.com/office/drawing/2014/main" id="{F1892E8E-B60C-4B4F-9D9F-A1F3A9B14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F381F-8322-4769-BC14-24698010948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3DCF-153C-4862-BCE2-05BA04AFCC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Steps to connect a python application to our MySQL database</a:t>
            </a:r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2AB5D8E5-4A5C-455B-B700-077915FB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r>
              <a:rPr lang="en-US" altLang="ru-RU"/>
              <a:t>Import mysql.connector module</a:t>
            </a:r>
          </a:p>
          <a:p>
            <a:pPr marL="514350" indent="-514350" eaLnBrk="1" hangingPunct="1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r>
              <a:rPr lang="en-US" altLang="ru-RU"/>
              <a:t>Create the connection object.</a:t>
            </a:r>
          </a:p>
          <a:p>
            <a:pPr marL="514350" indent="-514350" eaLnBrk="1" hangingPunct="1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r>
              <a:rPr lang="en-US" altLang="ru-RU"/>
              <a:t>Create the cursor object</a:t>
            </a:r>
          </a:p>
          <a:p>
            <a:pPr marL="514350" indent="-514350" eaLnBrk="1" hangingPunct="1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r>
              <a:rPr lang="en-US" altLang="ru-RU"/>
              <a:t>Execute the query</a:t>
            </a:r>
          </a:p>
          <a:p>
            <a:pPr marL="514350" indent="-514350" eaLnBrk="1" hangingPunct="1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endParaRPr lang="en-US" altLang="ru-RU"/>
          </a:p>
        </p:txBody>
      </p:sp>
      <p:sp>
        <p:nvSpPr>
          <p:cNvPr id="9222" name="Slide Number Placeholder 4">
            <a:extLst>
              <a:ext uri="{FF2B5EF4-FFF2-40B4-BE49-F238E27FC236}">
                <a16:creationId xmlns:a16="http://schemas.microsoft.com/office/drawing/2014/main" id="{A11B6F43-B464-47D9-AD66-AE0ED04FE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451F0-F4D7-460D-AE16-EE0FC661A277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978D-9BBA-4CF1-839E-A73B451D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563562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Creating the connection : connect () method</a:t>
            </a:r>
          </a:p>
        </p:txBody>
      </p:sp>
      <p:sp>
        <p:nvSpPr>
          <p:cNvPr id="10245" name="Content Placeholder 2">
            <a:extLst>
              <a:ext uri="{FF2B5EF4-FFF2-40B4-BE49-F238E27FC236}">
                <a16:creationId xmlns:a16="http://schemas.microsoft.com/office/drawing/2014/main" id="{70FA2CC5-6B8D-4817-A59C-6D00FF64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458200" cy="1371600"/>
          </a:xfrm>
        </p:spPr>
        <p:txBody>
          <a:bodyPr/>
          <a:lstStyle/>
          <a:p>
            <a:pPr eaLnBrk="1" hangingPunct="1"/>
            <a:r>
              <a:rPr lang="en-US" altLang="ru-RU" sz="2800"/>
              <a:t>Pass the database details like HostName, username, and the database password in the method call. The method returns the connection object.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68833-7216-4754-BAE3-7332CC098305}"/>
              </a:ext>
            </a:extLst>
          </p:cNvPr>
          <p:cNvSpPr/>
          <p:nvPr/>
        </p:nvSpPr>
        <p:spPr>
          <a:xfrm>
            <a:off x="196850" y="2286000"/>
            <a:ext cx="871855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Syntax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ConnObject</a:t>
            </a:r>
            <a:r>
              <a:rPr lang="en-US" sz="2000" b="1" dirty="0"/>
              <a:t> = </a:t>
            </a:r>
            <a:r>
              <a:rPr lang="en-US" sz="2000" b="1" dirty="0" err="1"/>
              <a:t>mysql.connector.connect</a:t>
            </a:r>
            <a:endParaRPr lang="en-US" sz="2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                       (</a:t>
            </a:r>
            <a:r>
              <a:rPr lang="en-US" sz="2000" b="1" dirty="0"/>
              <a:t>host = &lt;hostname&gt;,  user = &lt;username&gt;  ,  </a:t>
            </a:r>
            <a:r>
              <a:rPr lang="en-US" sz="2000" b="1" dirty="0" err="1"/>
              <a:t>passwd</a:t>
            </a:r>
            <a:r>
              <a:rPr lang="en-US" sz="2000" b="1" dirty="0"/>
              <a:t> = &lt;password&gt;  </a:t>
            </a:r>
            <a:r>
              <a:rPr lang="en-US" sz="2000" b="1" dirty="0">
                <a:solidFill>
                  <a:srgbClr val="FF0000"/>
                </a:solidFill>
              </a:rPr>
              <a:t>) 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E62AADE-489E-47F2-B298-9E11CC194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8317" r="26966" b="73185"/>
          <a:stretch/>
        </p:blipFill>
        <p:spPr bwMode="auto">
          <a:xfrm>
            <a:off x="304800" y="3505200"/>
            <a:ext cx="631190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0D15C634-7097-4626-88BB-743D2E9D7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290" t="15658" r="11442" b="72883"/>
          <a:stretch/>
        </p:blipFill>
        <p:spPr bwMode="auto">
          <a:xfrm>
            <a:off x="1066800" y="5792788"/>
            <a:ext cx="7535863" cy="838200"/>
          </a:xfrm>
          <a:prstGeom prst="rect">
            <a:avLst/>
          </a:prstGeom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249" name="Group 22">
            <a:extLst>
              <a:ext uri="{FF2B5EF4-FFF2-40B4-BE49-F238E27FC236}">
                <a16:creationId xmlns:a16="http://schemas.microsoft.com/office/drawing/2014/main" id="{4C3A049C-1FB4-44FD-9ED6-0EBC01C8FA9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181600"/>
            <a:ext cx="304800" cy="762000"/>
            <a:chOff x="762000" y="5181600"/>
            <a:chExt cx="304800" cy="762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E6823C-B9B1-4660-9A86-729466E7E95F}"/>
                </a:ext>
              </a:extLst>
            </p:cNvPr>
            <p:cNvCxnSpPr/>
            <p:nvPr/>
          </p:nvCxnSpPr>
          <p:spPr>
            <a:xfrm>
              <a:off x="762000" y="5181600"/>
              <a:ext cx="0" cy="762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05C8499-4BBF-4E19-878F-742926E87DD4}"/>
                </a:ext>
              </a:extLst>
            </p:cNvPr>
            <p:cNvCxnSpPr/>
            <p:nvPr/>
          </p:nvCxnSpPr>
          <p:spPr>
            <a:xfrm>
              <a:off x="762000" y="5943600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250" name="Slide Number Placeholder 5">
            <a:extLst>
              <a:ext uri="{FF2B5EF4-FFF2-40B4-BE49-F238E27FC236}">
                <a16:creationId xmlns:a16="http://schemas.microsoft.com/office/drawing/2014/main" id="{5B1E1F05-3512-4495-9045-DD8D5D56E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3A0A9-A2E2-4388-AD16-2B212DDBD8C4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1EC9-E749-457E-9AFF-5B98E2FD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Cursor</a:t>
            </a:r>
            <a:r>
              <a:rPr lang="en-US" dirty="0"/>
              <a:t>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DC13-8736-4E97-BBBB-34A64E2C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373380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Cursors</a:t>
            </a:r>
            <a:r>
              <a:rPr lang="en-US" sz="2800" dirty="0"/>
              <a:t> are created by the </a:t>
            </a:r>
            <a:r>
              <a:rPr lang="en-US" sz="2800" b="1" dirty="0" err="1">
                <a:solidFill>
                  <a:srgbClr val="00B050"/>
                </a:solidFill>
              </a:rPr>
              <a:t>connection.cursor</a:t>
            </a:r>
            <a:r>
              <a:rPr lang="en-US" sz="2800" b="1" dirty="0">
                <a:solidFill>
                  <a:srgbClr val="00B050"/>
                </a:solidFill>
              </a:rPr>
              <a:t>()</a:t>
            </a:r>
            <a:r>
              <a:rPr lang="en-US" sz="2800" dirty="0"/>
              <a:t> method : they are bound to the connection for the entire lifetime of the program and all the commands are executed in the context of the database session wrapped by the connection.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         </a:t>
            </a:r>
            <a:r>
              <a:rPr lang="en-US" sz="2800" b="1" dirty="0">
                <a:solidFill>
                  <a:srgbClr val="FF0000"/>
                </a:solidFill>
              </a:rPr>
              <a:t>&lt;</a:t>
            </a:r>
            <a:r>
              <a:rPr lang="en-US" sz="2800" b="1" dirty="0" err="1">
                <a:solidFill>
                  <a:srgbClr val="FF0000"/>
                </a:solidFill>
              </a:rPr>
              <a:t>cur_obj</a:t>
            </a:r>
            <a:r>
              <a:rPr lang="en-US" sz="2800" b="1" dirty="0">
                <a:solidFill>
                  <a:srgbClr val="FF0000"/>
                </a:solidFill>
              </a:rPr>
              <a:t>&gt;  = </a:t>
            </a:r>
            <a:r>
              <a:rPr lang="en-US" sz="2800" b="1" dirty="0" err="1">
                <a:solidFill>
                  <a:srgbClr val="FF0000"/>
                </a:solidFill>
              </a:rPr>
              <a:t>conn.cursor</a:t>
            </a:r>
            <a:r>
              <a:rPr lang="en-US" sz="2800" b="1" dirty="0">
                <a:solidFill>
                  <a:srgbClr val="FF0000"/>
                </a:solidFill>
              </a:rPr>
              <a:t>()</a:t>
            </a:r>
            <a:r>
              <a:rPr lang="en-US" sz="2800" dirty="0"/>
              <a:t> 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rgbClr val="0000FF"/>
                </a:solidFill>
              </a:rPr>
              <a:t>Note : We need cursor to execute our MySQL Queries </a:t>
            </a:r>
          </a:p>
        </p:txBody>
      </p:sp>
      <p:sp>
        <p:nvSpPr>
          <p:cNvPr id="11270" name="Slide Number Placeholder 4">
            <a:extLst>
              <a:ext uri="{FF2B5EF4-FFF2-40B4-BE49-F238E27FC236}">
                <a16:creationId xmlns:a16="http://schemas.microsoft.com/office/drawing/2014/main" id="{59059666-7E98-46E0-A0F8-07909A0EB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CE76-B20D-4BDA-927B-C9B25293E7C8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0827-7E53-4274-93AE-52471F64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To display list of available databases in MySQL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3DC43B-8DA0-464E-8F10-98D3C83BC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208" t="3698" r="12607" b="59756"/>
          <a:stretch/>
        </p:blipFill>
        <p:spPr>
          <a:xfrm>
            <a:off x="381000" y="1066800"/>
            <a:ext cx="8229600" cy="42672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26F532E9-3692-4EAD-92F5-73918FA52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124" t="31955" r="39567" b="47682"/>
          <a:stretch/>
        </p:blipFill>
        <p:spPr bwMode="auto">
          <a:xfrm>
            <a:off x="3124200" y="4495800"/>
            <a:ext cx="5589588" cy="189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FA897DA7-BA71-44E5-9A4F-51D474367EDF}"/>
              </a:ext>
            </a:extLst>
          </p:cNvPr>
          <p:cNvSpPr/>
          <p:nvPr/>
        </p:nvSpPr>
        <p:spPr>
          <a:xfrm>
            <a:off x="533400" y="5105400"/>
            <a:ext cx="2590800" cy="12890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Showing list of databases</a:t>
            </a:r>
          </a:p>
        </p:txBody>
      </p:sp>
      <p:sp>
        <p:nvSpPr>
          <p:cNvPr id="3" name="Line Callout 1 2">
            <a:extLst>
              <a:ext uri="{FF2B5EF4-FFF2-40B4-BE49-F238E27FC236}">
                <a16:creationId xmlns:a16="http://schemas.microsoft.com/office/drawing/2014/main" id="{DE7A5C45-37B3-45A6-AFCB-0C16D4209D93}"/>
              </a:ext>
            </a:extLst>
          </p:cNvPr>
          <p:cNvSpPr/>
          <p:nvPr/>
        </p:nvSpPr>
        <p:spPr>
          <a:xfrm>
            <a:off x="6324600" y="1066800"/>
            <a:ext cx="2389188" cy="1371600"/>
          </a:xfrm>
          <a:prstGeom prst="borderCallout1">
            <a:avLst>
              <a:gd name="adj1" fmla="val 85417"/>
              <a:gd name="adj2" fmla="val -1181"/>
              <a:gd name="adj3" fmla="val 203897"/>
              <a:gd name="adj4" fmla="val -1528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With the help of </a:t>
            </a:r>
            <a:r>
              <a:rPr lang="en-US" b="1" dirty="0">
                <a:solidFill>
                  <a:srgbClr val="FF0000"/>
                </a:solidFill>
              </a:rPr>
              <a:t>execute () </a:t>
            </a:r>
            <a:r>
              <a:rPr lang="en-US" dirty="0"/>
              <a:t>one can run any MySQL query</a:t>
            </a:r>
          </a:p>
        </p:txBody>
      </p:sp>
      <p:sp>
        <p:nvSpPr>
          <p:cNvPr id="12297" name="AutoShape 2" descr="Related image">
            <a:extLst>
              <a:ext uri="{FF2B5EF4-FFF2-40B4-BE49-F238E27FC236}">
                <a16:creationId xmlns:a16="http://schemas.microsoft.com/office/drawing/2014/main" id="{7658D069-6C7B-4FAB-9772-28763BD8CA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8" name="Picture 4">
            <a:extLst>
              <a:ext uri="{FF2B5EF4-FFF2-40B4-BE49-F238E27FC236}">
                <a16:creationId xmlns:a16="http://schemas.microsoft.com/office/drawing/2014/main" id="{A20BA733-B104-4748-9D10-1375B86B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405FB1-7440-4D87-9CC2-5AACD6E19828}"/>
              </a:ext>
            </a:extLst>
          </p:cNvPr>
          <p:cNvCxnSpPr/>
          <p:nvPr/>
        </p:nvCxnSpPr>
        <p:spPr>
          <a:xfrm flipH="1">
            <a:off x="2667000" y="36576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00" name="Slide Number Placeholder 12">
            <a:extLst>
              <a:ext uri="{FF2B5EF4-FFF2-40B4-BE49-F238E27FC236}">
                <a16:creationId xmlns:a16="http://schemas.microsoft.com/office/drawing/2014/main" id="{3D9FFF12-BA1D-4D8D-BF20-EBADFD96E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868656-2828-42C6-91EE-B09CE95877D6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855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Arial</vt:lpstr>
      <vt:lpstr>Times New Roman</vt:lpstr>
      <vt:lpstr>Wingdings</vt:lpstr>
      <vt:lpstr>Consolas</vt:lpstr>
      <vt:lpstr>Office Theme</vt:lpstr>
      <vt:lpstr>Презентация PowerPoint</vt:lpstr>
      <vt:lpstr>Before we start let us know bit about MySQL</vt:lpstr>
      <vt:lpstr>To download MySQL</vt:lpstr>
      <vt:lpstr>To download MySQL Python Connector</vt:lpstr>
      <vt:lpstr>Now,  to check whether mysql-connector is installed/working properly-</vt:lpstr>
      <vt:lpstr>Steps to connect a python application to our MySQL database</vt:lpstr>
      <vt:lpstr>Creating the connection : connect () method</vt:lpstr>
      <vt:lpstr>Cursor in Python</vt:lpstr>
      <vt:lpstr>To display list of available databases in MySQL</vt:lpstr>
      <vt:lpstr>We can also create our database through python</vt:lpstr>
      <vt:lpstr>Now , lets create a table ‘customer’</vt:lpstr>
      <vt:lpstr>Use of desc &lt;table&gt; to view table structure</vt:lpstr>
      <vt:lpstr>Inserting data into table customer</vt:lpstr>
      <vt:lpstr>Inserting records by taking its input by user</vt:lpstr>
      <vt:lpstr>In the same way, We can insert multiple records also</vt:lpstr>
      <vt:lpstr>Updating Data … have a look on the table below- We are going to change the name of customer 1003 to ‘Sudha’ </vt:lpstr>
      <vt:lpstr>Code to update </vt:lpstr>
      <vt:lpstr>Deleting record: lets delete the record </vt:lpstr>
      <vt:lpstr>Cursor.rowcount</vt:lpstr>
      <vt:lpstr>Displaying all records : using fetchall()</vt:lpstr>
      <vt:lpstr>Any of the following functions you can use as per your need</vt:lpstr>
      <vt:lpstr>For Error Handling Two more module we need to import, are:</vt:lpstr>
      <vt:lpstr>Error Handling code while displaying records</vt:lpstr>
      <vt:lpstr>OUTPUT OF PREVIOS PROGRAM</vt:lpstr>
      <vt:lpstr>See, I have written wrong database name which is not exists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Владислав Карюкин</cp:lastModifiedBy>
  <cp:revision>47</cp:revision>
  <dcterms:created xsi:type="dcterms:W3CDTF">2019-09-14T15:33:18Z</dcterms:created>
  <dcterms:modified xsi:type="dcterms:W3CDTF">2023-10-20T08:21:10Z</dcterms:modified>
</cp:coreProperties>
</file>